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2595-74F3-4AD6-92B6-06264AC0B86B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A7037-B1F7-43E1-AF7B-198C9EAD3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654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2595-74F3-4AD6-92B6-06264AC0B86B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A7037-B1F7-43E1-AF7B-198C9EAD3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27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2595-74F3-4AD6-92B6-06264AC0B86B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A7037-B1F7-43E1-AF7B-198C9EAD3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828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2595-74F3-4AD6-92B6-06264AC0B86B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A7037-B1F7-43E1-AF7B-198C9EAD342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0775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2595-74F3-4AD6-92B6-06264AC0B86B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A7037-B1F7-43E1-AF7B-198C9EAD3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09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2595-74F3-4AD6-92B6-06264AC0B86B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A7037-B1F7-43E1-AF7B-198C9EAD3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64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2595-74F3-4AD6-92B6-06264AC0B86B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A7037-B1F7-43E1-AF7B-198C9EAD3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92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2595-74F3-4AD6-92B6-06264AC0B86B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A7037-B1F7-43E1-AF7B-198C9EAD3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67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2595-74F3-4AD6-92B6-06264AC0B86B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A7037-B1F7-43E1-AF7B-198C9EAD3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47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2595-74F3-4AD6-92B6-06264AC0B86B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A7037-B1F7-43E1-AF7B-198C9EAD3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91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2595-74F3-4AD6-92B6-06264AC0B86B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A7037-B1F7-43E1-AF7B-198C9EAD3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80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2595-74F3-4AD6-92B6-06264AC0B86B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A7037-B1F7-43E1-AF7B-198C9EAD3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11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2595-74F3-4AD6-92B6-06264AC0B86B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A7037-B1F7-43E1-AF7B-198C9EAD3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8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2595-74F3-4AD6-92B6-06264AC0B86B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A7037-B1F7-43E1-AF7B-198C9EAD3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04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2595-74F3-4AD6-92B6-06264AC0B86B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A7037-B1F7-43E1-AF7B-198C9EAD3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84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2595-74F3-4AD6-92B6-06264AC0B86B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A7037-B1F7-43E1-AF7B-198C9EAD3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54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2595-74F3-4AD6-92B6-06264AC0B86B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A7037-B1F7-43E1-AF7B-198C9EAD3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28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EE32595-74F3-4AD6-92B6-06264AC0B86B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A7037-B1F7-43E1-AF7B-198C9EAD3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911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kaggle.com/CooperUnion/anime-recommendations-databas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EDBA4-6B98-4AFE-A432-6416020D8A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DS4100: An Anime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E63E9-6665-4357-80E1-CCAF863240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Seung Seok Lee</a:t>
            </a:r>
          </a:p>
        </p:txBody>
      </p:sp>
      <p:pic>
        <p:nvPicPr>
          <p:cNvPr id="7170" name="Picture 2" descr="Image result for anime">
            <a:extLst>
              <a:ext uri="{FF2B5EF4-FFF2-40B4-BE49-F238E27FC236}">
                <a16:creationId xmlns:a16="http://schemas.microsoft.com/office/drawing/2014/main" id="{6D7E6FA7-6EEC-4A8B-9D17-1F44CDE4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438" y="3702691"/>
            <a:ext cx="4088235" cy="229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006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7199-C68B-460E-B5C4-09F3D60DF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– Part 1: Multiple Reg.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BC7CC-8A3E-48B8-9A2E-31B32D88B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accuracy through three methods: correlation, min max accuracy, and mean absolute percentage error (MAPE)</a:t>
            </a:r>
          </a:p>
          <a:p>
            <a:r>
              <a:rPr lang="en-US" dirty="0"/>
              <a:t>Undershooting and overshooting</a:t>
            </a:r>
          </a:p>
          <a:p>
            <a:r>
              <a:rPr lang="en-US" dirty="0"/>
              <a:t>How good is the model?</a:t>
            </a:r>
          </a:p>
        </p:txBody>
      </p:sp>
    </p:spTree>
    <p:extLst>
      <p:ext uri="{BB962C8B-B14F-4D97-AF65-F5344CB8AC3E}">
        <p14:creationId xmlns:p14="http://schemas.microsoft.com/office/powerpoint/2010/main" val="207832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78CB2-2F58-4EFA-8FF2-39C029F82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– Part 2: </a:t>
            </a:r>
            <a:r>
              <a:rPr lang="en-US" dirty="0" err="1"/>
              <a:t>kNN</a:t>
            </a:r>
            <a:r>
              <a:rPr lang="en-US" dirty="0"/>
              <a:t> for Reg.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CDD06-9C1A-4580-9F03-9718CF628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copy of normalized </a:t>
            </a:r>
            <a:r>
              <a:rPr lang="en-US" dirty="0" err="1"/>
              <a:t>dataframe</a:t>
            </a:r>
            <a:r>
              <a:rPr lang="en-US" dirty="0"/>
              <a:t> with no unnecessary information</a:t>
            </a:r>
          </a:p>
          <a:p>
            <a:r>
              <a:rPr lang="en-US" dirty="0"/>
              <a:t>Run </a:t>
            </a:r>
            <a:r>
              <a:rPr lang="en-US" dirty="0" err="1"/>
              <a:t>kNN</a:t>
            </a:r>
            <a:r>
              <a:rPr lang="en-US" dirty="0"/>
              <a:t> algorithm from </a:t>
            </a:r>
            <a:r>
              <a:rPr lang="en-US" dirty="0" err="1"/>
              <a:t>DMwR</a:t>
            </a:r>
            <a:endParaRPr lang="en-US" dirty="0"/>
          </a:p>
          <a:p>
            <a:r>
              <a:rPr lang="en-US" dirty="0"/>
              <a:t>Run with various k’s centered around sqrt(# of features)</a:t>
            </a:r>
          </a:p>
        </p:txBody>
      </p:sp>
    </p:spTree>
    <p:extLst>
      <p:ext uri="{BB962C8B-B14F-4D97-AF65-F5344CB8AC3E}">
        <p14:creationId xmlns:p14="http://schemas.microsoft.com/office/powerpoint/2010/main" val="2399709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5E84-60E3-4370-8010-76C3B0A8A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– Part 2: </a:t>
            </a:r>
            <a:r>
              <a:rPr lang="en-US" dirty="0" err="1"/>
              <a:t>kNN</a:t>
            </a:r>
            <a:r>
              <a:rPr lang="en-US" dirty="0"/>
              <a:t> for Reg.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873F4-C358-4228-B606-72447A06E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accuracy using correlation, min max accuracy, and mean absolute percentage error (MAPE)</a:t>
            </a:r>
          </a:p>
          <a:p>
            <a:r>
              <a:rPr lang="en-US" dirty="0"/>
              <a:t>Discuss what k values worked best</a:t>
            </a:r>
          </a:p>
          <a:p>
            <a:r>
              <a:rPr lang="en-US" dirty="0"/>
              <a:t>Compare to multiple linear regression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726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DBDEB-1F73-49AA-9A1E-3E7E2808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– Part 3: Logistical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96414-EC63-4DC9-A02F-34D87355B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Determining whether a show falls into a particular genre or not can be helpful, especially when it comes to age-restricted material</a:t>
            </a:r>
          </a:p>
          <a:p>
            <a:r>
              <a:rPr lang="en-US" dirty="0"/>
              <a:t>Use logistical regression to do this</a:t>
            </a:r>
          </a:p>
          <a:p>
            <a:r>
              <a:rPr lang="en-US" dirty="0"/>
              <a:t>Adjust model by removing statistically insignificant features as before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294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BB98-10FF-4FE7-ADF4-C863C5BBE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– Part 3: Logistical Regression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4BF1-4D11-4748-BD1A-085C3E4BF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with simple form of accuracy: (# correct)/(# total)</a:t>
            </a:r>
          </a:p>
          <a:p>
            <a:r>
              <a:rPr lang="en-US" dirty="0"/>
              <a:t>Extremely accurate but may have bias due to data imputation for the particular genre in question</a:t>
            </a:r>
          </a:p>
        </p:txBody>
      </p:sp>
    </p:spTree>
    <p:extLst>
      <p:ext uri="{BB962C8B-B14F-4D97-AF65-F5344CB8AC3E}">
        <p14:creationId xmlns:p14="http://schemas.microsoft.com/office/powerpoint/2010/main" val="2337897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10C26-4D0A-4AEC-8E45-200B7AFF4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D12DB-FF27-4612-B4EB-6561841AE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regression is better than </a:t>
            </a:r>
            <a:r>
              <a:rPr lang="en-US" dirty="0" err="1"/>
              <a:t>kNN</a:t>
            </a:r>
            <a:r>
              <a:rPr lang="en-US" dirty="0"/>
              <a:t> in this case</a:t>
            </a:r>
          </a:p>
          <a:p>
            <a:r>
              <a:rPr lang="en-US" dirty="0"/>
              <a:t>Popularity is closely related to rating</a:t>
            </a:r>
          </a:p>
          <a:p>
            <a:r>
              <a:rPr lang="en-US" dirty="0"/>
              <a:t>Genres of lower popularity impact the rating more</a:t>
            </a:r>
          </a:p>
          <a:p>
            <a:pPr lvl="1"/>
            <a:r>
              <a:rPr lang="en-US" dirty="0"/>
              <a:t>Oversaturation of shows of popular genres?</a:t>
            </a:r>
          </a:p>
          <a:p>
            <a:r>
              <a:rPr lang="en-US" dirty="0"/>
              <a:t>Logistic regression model allows predictions of genre</a:t>
            </a:r>
          </a:p>
          <a:p>
            <a:r>
              <a:rPr lang="en-US" dirty="0"/>
              <a:t>Repeating this project with Japanese data could yield interesting insights about the affects of culture on entertainment experience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1763B-DBD2-4B9B-9C0F-1BA6391FF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5" y="4904431"/>
            <a:ext cx="3531765" cy="1858824"/>
          </a:xfrm>
          <a:prstGeom prst="rect">
            <a:avLst/>
          </a:prstGeom>
        </p:spPr>
      </p:pic>
      <p:pic>
        <p:nvPicPr>
          <p:cNvPr id="6148" name="Picture 4" descr="Image result for japan flag">
            <a:extLst>
              <a:ext uri="{FF2B5EF4-FFF2-40B4-BE49-F238E27FC236}">
                <a16:creationId xmlns:a16="http://schemas.microsoft.com/office/drawing/2014/main" id="{C296AE1C-7926-4A01-9098-C0040766D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076" y="4904431"/>
            <a:ext cx="2531553" cy="177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415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999B8-424C-4373-9F1B-E41B72A46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664B9-0A94-4175-ACA4-23607ED20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closely does an anime’s popularity predict it’s rating?</a:t>
            </a:r>
          </a:p>
          <a:p>
            <a:r>
              <a:rPr lang="en-US" dirty="0"/>
              <a:t>How much influence do other aspects like genre and type influence the rating?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86E2B-6A49-4590-BF1F-4407A15CC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847" y="3196204"/>
            <a:ext cx="1743075" cy="2619375"/>
          </a:xfrm>
          <a:prstGeom prst="rect">
            <a:avLst/>
          </a:prstGeom>
        </p:spPr>
      </p:pic>
      <p:pic>
        <p:nvPicPr>
          <p:cNvPr id="1028" name="Picture 4" descr="Image result for sword art online">
            <a:extLst>
              <a:ext uri="{FF2B5EF4-FFF2-40B4-BE49-F238E27FC236}">
                <a16:creationId xmlns:a16="http://schemas.microsoft.com/office/drawing/2014/main" id="{9F4B42C8-DB1C-4459-B391-26874AB29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209" y="3229541"/>
            <a:ext cx="17335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ullmetal alchemist brotherhood">
            <a:extLst>
              <a:ext uri="{FF2B5EF4-FFF2-40B4-BE49-F238E27FC236}">
                <a16:creationId xmlns:a16="http://schemas.microsoft.com/office/drawing/2014/main" id="{244693D5-0F96-4F49-B30E-9D00827AD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413" y="3194312"/>
            <a:ext cx="2424044" cy="339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811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CD0E-3A7C-4FD6-A525-EE1669C8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D511D-E854-430E-B4B8-94E985E15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Kaggle: </a:t>
            </a:r>
            <a:r>
              <a:rPr lang="en-US" dirty="0">
                <a:hlinkClick r:id="rId2"/>
              </a:rPr>
              <a:t>https://www.kaggle.com/CooperUnion/anime-recommendations-database</a:t>
            </a:r>
            <a:endParaRPr lang="en-US" dirty="0"/>
          </a:p>
          <a:p>
            <a:r>
              <a:rPr lang="en-US" dirty="0"/>
              <a:t>The Kaggle user got this data from MyAnimeList.net, a website used largely by Western anime fans.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163974-B887-4FDF-B678-925DF97A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745" y="3714968"/>
            <a:ext cx="34480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3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9E48-8C3C-4B42-BBFB-44D5B8EE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24C51-610C-4945-8BAB-211B32135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the data through data plots and histograms to see distribution of popularity and ratings</a:t>
            </a:r>
          </a:p>
          <a:p>
            <a:r>
              <a:rPr lang="en-US" dirty="0"/>
              <a:t>Clean data for missing values</a:t>
            </a:r>
          </a:p>
          <a:p>
            <a:r>
              <a:rPr lang="en-US" dirty="0"/>
              <a:t>Model the data using </a:t>
            </a:r>
            <a:r>
              <a:rPr lang="en-US" dirty="0" err="1"/>
              <a:t>kNN</a:t>
            </a:r>
            <a:r>
              <a:rPr lang="en-US" dirty="0"/>
              <a:t> and multiple linear regression</a:t>
            </a:r>
          </a:p>
          <a:p>
            <a:r>
              <a:rPr lang="en-US" dirty="0"/>
              <a:t>Come up with possible explanations for conclusion</a:t>
            </a:r>
          </a:p>
        </p:txBody>
      </p:sp>
    </p:spTree>
    <p:extLst>
      <p:ext uri="{BB962C8B-B14F-4D97-AF65-F5344CB8AC3E}">
        <p14:creationId xmlns:p14="http://schemas.microsoft.com/office/powerpoint/2010/main" val="3190119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09910-6188-49CD-926E-869B4DB4A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12897-DEF8-432C-AA38-F53AC8DC5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MyAnimeList.net – a Western website about Japanese entertainment</a:t>
            </a:r>
          </a:p>
          <a:p>
            <a:r>
              <a:rPr lang="en-US" dirty="0"/>
              <a:t>Is popularity a good indication of high ratings in anime?</a:t>
            </a:r>
          </a:p>
          <a:p>
            <a:r>
              <a:rPr lang="en-US" dirty="0"/>
              <a:t>How about the genre or type (TV, movie, etc.)?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239C2-6A0B-468D-B43F-04DABED5F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596" y="3892623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15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3CDAC-6FCE-4192-9121-3A1A1BD21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6DB44-8653-4BB7-9253-ABECED4F6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by importing the data and exploring it</a:t>
            </a:r>
          </a:p>
          <a:p>
            <a:r>
              <a:rPr lang="en-US" dirty="0"/>
              <a:t>Look through histogram of rating and members</a:t>
            </a:r>
          </a:p>
          <a:p>
            <a:r>
              <a:rPr lang="en-US" dirty="0"/>
              <a:t>Look at plots of rating vs members for various subsets</a:t>
            </a:r>
          </a:p>
          <a:p>
            <a:r>
              <a:rPr lang="en-US" dirty="0"/>
              <a:t>Discuss outliers – are they needed?</a:t>
            </a:r>
          </a:p>
          <a:p>
            <a:r>
              <a:rPr lang="en-US" dirty="0"/>
              <a:t>Explore data with genre in mind</a:t>
            </a:r>
          </a:p>
        </p:txBody>
      </p:sp>
    </p:spTree>
    <p:extLst>
      <p:ext uri="{BB962C8B-B14F-4D97-AF65-F5344CB8AC3E}">
        <p14:creationId xmlns:p14="http://schemas.microsoft.com/office/powerpoint/2010/main" val="1669806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8CEF3-8566-45CE-83C6-ABBA2126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–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960DF-333C-433E-A7D6-79402D509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some data – not aired yet and “Music”</a:t>
            </a:r>
          </a:p>
          <a:p>
            <a:r>
              <a:rPr lang="en-US" dirty="0"/>
              <a:t>Add in some manual entries</a:t>
            </a:r>
          </a:p>
          <a:p>
            <a:r>
              <a:rPr lang="en-US" dirty="0"/>
              <a:t>Impute episode counts using the average for the given type</a:t>
            </a:r>
          </a:p>
          <a:p>
            <a:r>
              <a:rPr lang="en-US" dirty="0"/>
              <a:t>H-anime, a special genre</a:t>
            </a:r>
          </a:p>
        </p:txBody>
      </p:sp>
      <p:pic>
        <p:nvPicPr>
          <p:cNvPr id="4098" name="Picture 2" descr="Image result for shelter anime">
            <a:extLst>
              <a:ext uri="{FF2B5EF4-FFF2-40B4-BE49-F238E27FC236}">
                <a16:creationId xmlns:a16="http://schemas.microsoft.com/office/drawing/2014/main" id="{D35976D5-5381-449F-B1F3-84C636A2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3875757"/>
            <a:ext cx="4573179" cy="257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one piece">
            <a:extLst>
              <a:ext uri="{FF2B5EF4-FFF2-40B4-BE49-F238E27FC236}">
                <a16:creationId xmlns:a16="http://schemas.microsoft.com/office/drawing/2014/main" id="{7605DF23-25C7-4D87-BE6F-897AC8F65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491" y="3272143"/>
            <a:ext cx="21431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censored">
            <a:extLst>
              <a:ext uri="{FF2B5EF4-FFF2-40B4-BE49-F238E27FC236}">
                <a16:creationId xmlns:a16="http://schemas.microsoft.com/office/drawing/2014/main" id="{ABFA0E79-2865-46C5-A210-79D43A5F9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568" y="3422707"/>
            <a:ext cx="2825691" cy="282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788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E985-E5C8-46C1-AD04-8D365BCC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–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A2E05-16D8-4458-9D28-8D83EB493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Normalize numeric data</a:t>
            </a:r>
          </a:p>
          <a:p>
            <a:r>
              <a:rPr lang="en-US" dirty="0"/>
              <a:t>Derived feature – genre vector</a:t>
            </a:r>
          </a:p>
          <a:p>
            <a:r>
              <a:rPr lang="en-US" dirty="0"/>
              <a:t>Dummy features – genre and type</a:t>
            </a:r>
          </a:p>
          <a:p>
            <a:endParaRPr lang="en-US" dirty="0"/>
          </a:p>
        </p:txBody>
      </p:sp>
      <p:pic>
        <p:nvPicPr>
          <p:cNvPr id="5122" name="Picture 2" descr="Image result for dummy">
            <a:extLst>
              <a:ext uri="{FF2B5EF4-FFF2-40B4-BE49-F238E27FC236}">
                <a16:creationId xmlns:a16="http://schemas.microsoft.com/office/drawing/2014/main" id="{24297688-176B-4828-BEF1-37FB2F0A9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084" y="1356963"/>
            <a:ext cx="457200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905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0FDBA-69C2-4494-8D16-C48B7CA20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– Part 1: Multiple Reg.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261D7-86DB-430D-B611-7F646030C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Randomly divide data into training and test subsets</a:t>
            </a:r>
          </a:p>
          <a:p>
            <a:r>
              <a:rPr lang="en-US" dirty="0"/>
              <a:t>Use multiple regression to analyze relationship between rating and other features</a:t>
            </a:r>
          </a:p>
          <a:p>
            <a:r>
              <a:rPr lang="en-US" dirty="0"/>
              <a:t>Remove statistically insignificant features from model </a:t>
            </a:r>
          </a:p>
          <a:p>
            <a:r>
              <a:rPr lang="en-US" dirty="0"/>
              <a:t>Discuss collinearity in the model discovered through singularity and confirmed with alias matrix and remove feature accordingly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4597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140</TotalTime>
  <Words>530</Words>
  <Application>Microsoft Office PowerPoint</Application>
  <PresentationFormat>Widescreen</PresentationFormat>
  <Paragraphs>63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Ion</vt:lpstr>
      <vt:lpstr>DS4100: An Anime Study</vt:lpstr>
      <vt:lpstr>Business Problem</vt:lpstr>
      <vt:lpstr>Data Set</vt:lpstr>
      <vt:lpstr>Approach</vt:lpstr>
      <vt:lpstr>Business Understanding</vt:lpstr>
      <vt:lpstr>Data Understanding</vt:lpstr>
      <vt:lpstr>Data Preparation – Part 1</vt:lpstr>
      <vt:lpstr>Data Preparation – Part 2</vt:lpstr>
      <vt:lpstr>Modeling – Part 1: Multiple Reg.</vt:lpstr>
      <vt:lpstr>Evaluation – Part 1: Multiple Reg.</vt:lpstr>
      <vt:lpstr>Modeling – Part 2: kNN for Reg.</vt:lpstr>
      <vt:lpstr>Evaluation – Part 2: kNN for Reg.</vt:lpstr>
      <vt:lpstr>Modeling – Part 3: Logistical Regression</vt:lpstr>
      <vt:lpstr>Modeling – Part 3: Logistical Regression </vt:lpstr>
      <vt:lpstr>Deployment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DS4100: An Anime Study</dc:title>
  <dc:creator>Seung Seok Lee</dc:creator>
  <cp:lastModifiedBy>Seung Seok Lee</cp:lastModifiedBy>
  <cp:revision>9</cp:revision>
  <dcterms:created xsi:type="dcterms:W3CDTF">2018-04-19T02:23:22Z</dcterms:created>
  <dcterms:modified xsi:type="dcterms:W3CDTF">2018-04-19T04:43:24Z</dcterms:modified>
</cp:coreProperties>
</file>